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8" r:id="rId2"/>
    <p:sldId id="256" r:id="rId3"/>
    <p:sldId id="259" r:id="rId4"/>
    <p:sldId id="260" r:id="rId5"/>
    <p:sldId id="261" r:id="rId6"/>
    <p:sldId id="257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258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E0CBD-0919-41E6-A217-D5E79C0CE4F5}" type="datetimeFigureOut">
              <a:rPr lang="en-US" smtClean="0"/>
              <a:t>12/1/2014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7E355-F804-4DF0-869C-27DF611C82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02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E0CBD-0919-41E6-A217-D5E79C0CE4F5}" type="datetimeFigureOut">
              <a:rPr lang="en-US" smtClean="0"/>
              <a:t>12/1/2014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7E355-F804-4DF0-869C-27DF611C82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892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E0CBD-0919-41E6-A217-D5E79C0CE4F5}" type="datetimeFigureOut">
              <a:rPr lang="en-US" smtClean="0"/>
              <a:t>12/1/2014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7E355-F804-4DF0-869C-27DF611C82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6605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E0CBD-0919-41E6-A217-D5E79C0CE4F5}" type="datetimeFigureOut">
              <a:rPr lang="en-US" smtClean="0"/>
              <a:t>12/1/2014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7E355-F804-4DF0-869C-27DF611C82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197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E0CBD-0919-41E6-A217-D5E79C0CE4F5}" type="datetimeFigureOut">
              <a:rPr lang="en-US" smtClean="0"/>
              <a:t>12/1/2014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7E355-F804-4DF0-869C-27DF611C82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0241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E0CBD-0919-41E6-A217-D5E79C0CE4F5}" type="datetimeFigureOut">
              <a:rPr lang="en-US" smtClean="0"/>
              <a:t>12/1/2014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7E355-F804-4DF0-869C-27DF611C82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621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E0CBD-0919-41E6-A217-D5E79C0CE4F5}" type="datetimeFigureOut">
              <a:rPr lang="en-US" smtClean="0"/>
              <a:t>12/1/2014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7E355-F804-4DF0-869C-27DF611C82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6017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E0CBD-0919-41E6-A217-D5E79C0CE4F5}" type="datetimeFigureOut">
              <a:rPr lang="en-US" smtClean="0"/>
              <a:t>12/1/2014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7E355-F804-4DF0-869C-27DF611C82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96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E0CBD-0919-41E6-A217-D5E79C0CE4F5}" type="datetimeFigureOut">
              <a:rPr lang="en-US" smtClean="0"/>
              <a:t>12/1/2014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7E355-F804-4DF0-869C-27DF611C82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6805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E0CBD-0919-41E6-A217-D5E79C0CE4F5}" type="datetimeFigureOut">
              <a:rPr lang="en-US" smtClean="0"/>
              <a:t>12/1/2014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7E355-F804-4DF0-869C-27DF611C82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5936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E0CBD-0919-41E6-A217-D5E79C0CE4F5}" type="datetimeFigureOut">
              <a:rPr lang="en-US" smtClean="0"/>
              <a:t>12/1/2014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7E355-F804-4DF0-869C-27DF611C82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605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6E0CBD-0919-41E6-A217-D5E79C0CE4F5}" type="datetimeFigureOut">
              <a:rPr lang="en-US" smtClean="0"/>
              <a:t>12/1/2014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77E355-F804-4DF0-869C-27DF611C82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093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325" y="1371600"/>
            <a:ext cx="8686800" cy="452596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4800" b="1" dirty="0" smtClean="0">
                <a:latin typeface="Architects Daughter" panose="02000505000000020004" pitchFamily="2" charset="0"/>
              </a:rPr>
              <a:t>Student </a:t>
            </a:r>
            <a:r>
              <a:rPr lang="en-US" sz="4800" b="1" dirty="0">
                <a:latin typeface="Architects Daughter" panose="02000505000000020004" pitchFamily="2" charset="0"/>
              </a:rPr>
              <a:t>&amp;</a:t>
            </a:r>
            <a:r>
              <a:rPr lang="en-US" sz="4800" b="1" dirty="0" smtClean="0">
                <a:latin typeface="Architects Daughter" panose="02000505000000020004" pitchFamily="2" charset="0"/>
              </a:rPr>
              <a:t> </a:t>
            </a:r>
            <a:br>
              <a:rPr lang="en-US" sz="4800" b="1" dirty="0" smtClean="0">
                <a:latin typeface="Architects Daughter" panose="02000505000000020004" pitchFamily="2" charset="0"/>
              </a:rPr>
            </a:br>
            <a:r>
              <a:rPr lang="en-US" sz="4800" b="1" dirty="0" smtClean="0">
                <a:latin typeface="Architects Daughter" panose="02000505000000020004" pitchFamily="2" charset="0"/>
              </a:rPr>
              <a:t>Teacher  Surveys </a:t>
            </a:r>
            <a:r>
              <a:rPr lang="en-US" sz="4400" dirty="0" smtClean="0">
                <a:latin typeface="Architects Daughter" panose="02000505000000020004" pitchFamily="2" charset="0"/>
              </a:rPr>
              <a:t/>
            </a:r>
            <a:br>
              <a:rPr lang="en-US" sz="4400" dirty="0" smtClean="0">
                <a:latin typeface="Architects Daughter" panose="02000505000000020004" pitchFamily="2" charset="0"/>
              </a:rPr>
            </a:br>
            <a:r>
              <a:rPr lang="en-US" sz="4400" dirty="0" smtClean="0">
                <a:latin typeface="Architects Daughter" panose="02000505000000020004" pitchFamily="2" charset="0"/>
              </a:rPr>
              <a:t>Mountain View  Elementary School Library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Elisa Burggraf</a:t>
            </a:r>
            <a:br>
              <a:rPr lang="en-US" dirty="0" smtClean="0"/>
            </a:br>
            <a:r>
              <a:rPr lang="en-US" dirty="0" smtClean="0"/>
              <a:t>LBSC 741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5223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316302"/>
            <a:ext cx="788382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solidFill>
                  <a:srgbClr val="FFC000"/>
                </a:solidFill>
                <a:latin typeface="Berlin Sans FB" panose="020E0602020502020306" pitchFamily="34" charset="0"/>
              </a:rPr>
              <a:t>100% </a:t>
            </a:r>
            <a:r>
              <a:rPr lang="en-US" sz="3600" dirty="0" smtClean="0">
                <a:latin typeface="Berlin Sans FB" panose="020E0602020502020306" pitchFamily="34" charset="0"/>
              </a:rPr>
              <a:t>of teachers strongly agree or agree to the following statements:</a:t>
            </a:r>
            <a:endParaRPr lang="en-US" sz="3600" dirty="0">
              <a:latin typeface="Berlin Sans FB" panose="020E0602020502020306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 rot="519544">
            <a:off x="818478" y="2887429"/>
            <a:ext cx="2286000" cy="923330"/>
          </a:xfrm>
          <a:prstGeom prst="rect">
            <a:avLst/>
          </a:prstGeom>
          <a:noFill/>
          <a:ln w="19050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The school library has helped my students find stories they like.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 rot="362820">
            <a:off x="6563833" y="2829285"/>
            <a:ext cx="2133600" cy="923330"/>
          </a:xfrm>
          <a:prstGeom prst="rect">
            <a:avLst/>
          </a:prstGeom>
          <a:noFill/>
          <a:ln w="19050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Library staff provides resources to support the curriculum.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 rot="358820">
            <a:off x="2968205" y="4825662"/>
            <a:ext cx="1600200" cy="1477328"/>
          </a:xfrm>
          <a:prstGeom prst="rect">
            <a:avLst/>
          </a:prstGeom>
          <a:noFill/>
          <a:ln w="19050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Library staff lets teachers know about the resources available.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 rot="21348531">
            <a:off x="5167163" y="4267201"/>
            <a:ext cx="1752600" cy="1754326"/>
          </a:xfrm>
          <a:prstGeom prst="rect">
            <a:avLst/>
          </a:prstGeom>
          <a:noFill/>
          <a:ln w="19050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Library staff responds to teachers’ requests for student material.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09600" y="4267200"/>
            <a:ext cx="1676400" cy="1754326"/>
          </a:xfrm>
          <a:prstGeom prst="rect">
            <a:avLst/>
          </a:prstGeom>
          <a:noFill/>
          <a:ln w="19050"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Library staff responds to teachers’ requests for professional materials.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813594" y="2647175"/>
            <a:ext cx="1905000" cy="923330"/>
          </a:xfrm>
          <a:prstGeom prst="rect">
            <a:avLst/>
          </a:prstGeom>
          <a:noFill/>
          <a:ln w="19050"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Library staff helps teachers find and use resources.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 rot="21085674">
            <a:off x="7341865" y="4834611"/>
            <a:ext cx="1295400" cy="1477328"/>
          </a:xfrm>
          <a:prstGeom prst="rect">
            <a:avLst/>
          </a:prstGeom>
          <a:noFill/>
          <a:ln w="19050"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Library staff nurtures students love of reading.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0106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26057" y="152400"/>
            <a:ext cx="4114800" cy="6629400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rgbClr val="FFC000"/>
                </a:solidFill>
              </a:ln>
              <a:solidFill>
                <a:srgbClr val="FFC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414514" y="1524000"/>
            <a:ext cx="35814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chitects Daughter" panose="02000505000000020004" pitchFamily="2" charset="0"/>
              </a:rPr>
              <a:t>Top Three Skills Teachers Would like Librarian to Help Teach: </a:t>
            </a:r>
          </a:p>
          <a:p>
            <a:endParaRPr lang="en-US" sz="2000" dirty="0" smtClean="0">
              <a:latin typeface="Architects Daughter" panose="02000505000000020004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Berlin Sans FB" panose="020E0602020502020306" pitchFamily="34" charset="0"/>
              </a:rPr>
              <a:t>Locate Information Relevant to Research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Berlin Sans FB" panose="020E0602020502020306" pitchFamily="34" charset="0"/>
              </a:rPr>
              <a:t>Understanding the Research Method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Berlin Sans FB" panose="020E0602020502020306" pitchFamily="34" charset="0"/>
              </a:rPr>
              <a:t>Find Different Sources of Information</a:t>
            </a:r>
            <a:endParaRPr lang="en-US" sz="2400" dirty="0">
              <a:latin typeface="Berlin Sans FB" panose="020E0602020502020306" pitchFamily="34" charset="0"/>
            </a:endParaRPr>
          </a:p>
        </p:txBody>
      </p:sp>
      <p:pic>
        <p:nvPicPr>
          <p:cNvPr id="8195" name="Picture 3" descr="C:\Users\Elisa\Downloads\___I_Would_Like_the_Librarian_to__________________Help_My_Students_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7" t="3536" r="3066" b="3897"/>
          <a:stretch/>
        </p:blipFill>
        <p:spPr bwMode="auto">
          <a:xfrm>
            <a:off x="257354" y="615049"/>
            <a:ext cx="5052205" cy="57041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9236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438275" y="2895600"/>
            <a:ext cx="6629400" cy="2819400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218" name="Picture 2" descr="C:\Users\Elisa\Downloads\What_Professional_Development____________Are_You_Interested_I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2199736"/>
            <a:ext cx="5238750" cy="4429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22053" y="304800"/>
            <a:ext cx="851535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Berlin Sans FB" panose="020E0602020502020306" pitchFamily="34" charset="0"/>
              </a:rPr>
              <a:t>By a landslide, the topic that the most teachers would like to have training on is </a:t>
            </a:r>
            <a:r>
              <a:rPr lang="en-US" sz="3600" dirty="0" smtClean="0">
                <a:solidFill>
                  <a:srgbClr val="FFC000"/>
                </a:solidFill>
                <a:latin typeface="Berlin Sans FB" panose="020E0602020502020306" pitchFamily="34" charset="0"/>
              </a:rPr>
              <a:t>eBooks</a:t>
            </a:r>
            <a:r>
              <a:rPr lang="en-US" sz="3600" dirty="0" smtClean="0">
                <a:latin typeface="Berlin Sans FB" panose="020E0602020502020306" pitchFamily="34" charset="0"/>
              </a:rPr>
              <a:t> (81.82%)</a:t>
            </a:r>
            <a:endParaRPr lang="en-US" sz="3600" dirty="0">
              <a:latin typeface="Berlin Sans FB" panose="020E0602020502020306" pitchFamily="34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4752975" y="4572000"/>
            <a:ext cx="1876425" cy="0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2935857" y="4954438"/>
            <a:ext cx="1524000" cy="0"/>
          </a:xfrm>
          <a:prstGeom prst="line">
            <a:avLst/>
          </a:pr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2" name="Right Arrow 11"/>
          <p:cNvSpPr/>
          <p:nvPr/>
        </p:nvSpPr>
        <p:spPr>
          <a:xfrm rot="18543200">
            <a:off x="4090524" y="5776650"/>
            <a:ext cx="978408" cy="484632"/>
          </a:xfrm>
          <a:prstGeom prst="rightArrow">
            <a:avLst/>
          </a:prstGeom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526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4600" y="457200"/>
            <a:ext cx="373531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latin typeface="Architects Daughter" panose="02000505000000020004" pitchFamily="2" charset="0"/>
              </a:rPr>
              <a:t>Collaboration</a:t>
            </a:r>
            <a:endParaRPr lang="en-US" sz="4000" dirty="0">
              <a:latin typeface="Architects Daughter" panose="02000505000000020004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 rot="21069189">
            <a:off x="936526" y="2200364"/>
            <a:ext cx="3761643" cy="1569660"/>
          </a:xfrm>
          <a:prstGeom prst="rect">
            <a:avLst/>
          </a:prstGeom>
          <a:noFill/>
          <a:ln w="19050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Berlin Sans FB" panose="020E0602020502020306" pitchFamily="34" charset="0"/>
              </a:rPr>
              <a:t>13 of 22 teachers stated that Inquiry/discovery is an important part of my teaching practices (59.09%)</a:t>
            </a:r>
            <a:endParaRPr lang="en-US" sz="2400" dirty="0">
              <a:latin typeface="Berlin Sans FB" panose="020E0602020502020306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155721" y="1600200"/>
            <a:ext cx="3200399" cy="2862322"/>
          </a:xfrm>
          <a:prstGeom prst="rect">
            <a:avLst/>
          </a:prstGeom>
          <a:noFill/>
          <a:ln w="1905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Architects Daughter" panose="02000505000000020004" pitchFamily="2" charset="0"/>
              </a:rPr>
              <a:t>Some of the inquiry units planned for this year are: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Berlin Sans FB" panose="020E0602020502020306" pitchFamily="34" charset="0"/>
              </a:rPr>
              <a:t>Ancient Civilizations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Berlin Sans FB" panose="020E0602020502020306" pitchFamily="34" charset="0"/>
              </a:rPr>
              <a:t>Poetry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Berlin Sans FB" panose="020E0602020502020306" pitchFamily="34" charset="0"/>
              </a:rPr>
              <a:t>Simple Machines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Berlin Sans FB" panose="020E0602020502020306" pitchFamily="34" charset="0"/>
              </a:rPr>
              <a:t>Animal Research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Berlin Sans FB" panose="020E0602020502020306" pitchFamily="34" charset="0"/>
              </a:rPr>
              <a:t>Sun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Berlin Sans FB" panose="020E0602020502020306" pitchFamily="34" charset="0"/>
              </a:rPr>
              <a:t>Famous Americans</a:t>
            </a:r>
            <a:endParaRPr lang="en-US" sz="2000" dirty="0">
              <a:latin typeface="Berlin Sans FB" panose="020E0602020502020306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4800600"/>
            <a:ext cx="5638800" cy="1631216"/>
          </a:xfrm>
          <a:prstGeom prst="rect">
            <a:avLst/>
          </a:prstGeom>
          <a:noFill/>
          <a:ln w="19050">
            <a:solidFill>
              <a:schemeClr val="tx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Berlin Sans FB" panose="020E0602020502020306" pitchFamily="34" charset="0"/>
              </a:rPr>
              <a:t>Greatest obstacle and aid to collaboration is </a:t>
            </a:r>
            <a:r>
              <a:rPr lang="en-US" sz="2000" dirty="0" smtClean="0">
                <a:latin typeface="Berlin Sans FB" panose="020E0602020502020306" pitchFamily="34" charset="0"/>
              </a:rPr>
              <a:t>– </a:t>
            </a:r>
            <a:r>
              <a:rPr lang="en-US" sz="2800" dirty="0" smtClean="0">
                <a:solidFill>
                  <a:srgbClr val="FFC000"/>
                </a:solidFill>
                <a:latin typeface="Berlin Sans FB" panose="020E0602020502020306" pitchFamily="34" charset="0"/>
              </a:rPr>
              <a:t>TIME</a:t>
            </a:r>
            <a:r>
              <a:rPr lang="en-US" sz="2000" dirty="0" smtClean="0">
                <a:latin typeface="Berlin Sans FB" panose="020E0602020502020306" pitchFamily="34" charset="0"/>
              </a:rPr>
              <a:t>.  </a:t>
            </a:r>
            <a:r>
              <a:rPr lang="en-US" sz="2400" dirty="0" smtClean="0">
                <a:latin typeface="Berlin Sans FB" panose="020E0602020502020306" pitchFamily="34" charset="0"/>
              </a:rPr>
              <a:t>7 teachers answered “time” to the question “How can we make collaboration work for you?”</a:t>
            </a:r>
            <a:endParaRPr lang="en-US" sz="2400" dirty="0">
              <a:latin typeface="Berlin Sans FB" panose="020E0602020502020306" pitchFamily="34" charset="0"/>
            </a:endParaRPr>
          </a:p>
        </p:txBody>
      </p:sp>
      <p:pic>
        <p:nvPicPr>
          <p:cNvPr id="10243" name="Picture 3" descr="C:\Users\Elisa\AppData\Local\Microsoft\Windows\INetCache\IE\KSS888EI\MC900434864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9918" y="4495800"/>
            <a:ext cx="1866132" cy="18661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5188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286434"/>
            <a:ext cx="81756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latin typeface="Architects Daughter" panose="02000505000000020004" pitchFamily="2" charset="0"/>
              </a:rPr>
              <a:t>What the teachers had to say:</a:t>
            </a:r>
            <a:endParaRPr lang="en-US" sz="3600" dirty="0">
              <a:latin typeface="Architects Daughter" panose="02000505000000020004" pitchFamily="2" charset="0"/>
            </a:endParaRPr>
          </a:p>
        </p:txBody>
      </p:sp>
      <p:sp>
        <p:nvSpPr>
          <p:cNvPr id="3" name="Oval Callout 2"/>
          <p:cNvSpPr/>
          <p:nvPr/>
        </p:nvSpPr>
        <p:spPr>
          <a:xfrm>
            <a:off x="304800" y="932765"/>
            <a:ext cx="2895600" cy="1527048"/>
          </a:xfrm>
          <a:prstGeom prst="wedgeEllipseCallout">
            <a:avLst>
              <a:gd name="adj1" fmla="val 30179"/>
              <a:gd name="adj2" fmla="val 6710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ular Callout 4"/>
          <p:cNvSpPr/>
          <p:nvPr/>
        </p:nvSpPr>
        <p:spPr>
          <a:xfrm rot="21071478">
            <a:off x="5738004" y="1234570"/>
            <a:ext cx="2667000" cy="1528571"/>
          </a:xfrm>
          <a:prstGeom prst="wedgeRectCallou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 rot="21030259">
            <a:off x="5890404" y="1560354"/>
            <a:ext cx="2362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 CENA" panose="02000000000000000000" pitchFamily="2" charset="0"/>
              </a:rPr>
              <a:t>“What could we do better?”</a:t>
            </a:r>
            <a:endParaRPr lang="en-US" sz="2400" dirty="0">
              <a:latin typeface="AR CENA" panose="020000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60485" y="1371536"/>
            <a:ext cx="287931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latin typeface="AR CENA" panose="02000000000000000000" pitchFamily="2" charset="0"/>
              </a:rPr>
              <a:t>“What are the strengths </a:t>
            </a:r>
          </a:p>
          <a:p>
            <a:pPr algn="ctr"/>
            <a:r>
              <a:rPr lang="en-US" sz="2400" dirty="0" smtClean="0">
                <a:latin typeface="AR CENA" panose="02000000000000000000" pitchFamily="2" charset="0"/>
              </a:rPr>
              <a:t>of our library?”</a:t>
            </a:r>
            <a:endParaRPr lang="en-US" sz="2400" dirty="0">
              <a:latin typeface="AR CENA" panose="02000000000000000000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667000" y="2439298"/>
            <a:ext cx="2539478" cy="1015663"/>
          </a:xfrm>
          <a:prstGeom prst="rect">
            <a:avLst/>
          </a:prstGeom>
          <a:noFill/>
          <a:ln w="19050"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Berlin Sans FB" panose="020E0602020502020306" pitchFamily="34" charset="0"/>
              </a:rPr>
              <a:t>Staff (68.18%)</a:t>
            </a:r>
          </a:p>
          <a:p>
            <a:r>
              <a:rPr lang="en-US" sz="2000" dirty="0" smtClean="0">
                <a:latin typeface="Berlin Sans FB" panose="020E0602020502020306" pitchFamily="34" charset="0"/>
              </a:rPr>
              <a:t>Collection (13.64%)</a:t>
            </a:r>
          </a:p>
          <a:p>
            <a:r>
              <a:rPr lang="en-US" sz="2000" dirty="0" smtClean="0">
                <a:latin typeface="Berlin Sans FB" panose="020E0602020502020306" pitchFamily="34" charset="0"/>
              </a:rPr>
              <a:t>Collaboration (9.09%)</a:t>
            </a:r>
            <a:endParaRPr lang="en-US" sz="2000" dirty="0">
              <a:latin typeface="Berlin Sans FB" panose="020E0602020502020306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019800" y="3050370"/>
            <a:ext cx="2793287" cy="2554545"/>
          </a:xfrm>
          <a:prstGeom prst="rect">
            <a:avLst/>
          </a:prstGeom>
          <a:noFill/>
          <a:ln w="19050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Berlin Sans FB" panose="020E0602020502020306" pitchFamily="34" charset="0"/>
              </a:rPr>
              <a:t>More technology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Berlin Sans FB" panose="020E0602020502020306" pitchFamily="34" charset="0"/>
              </a:rPr>
              <a:t>Increase size of collection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Berlin Sans FB" panose="020E0602020502020306" pitchFamily="34" charset="0"/>
              </a:rPr>
              <a:t>More teaching on research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Berlin Sans FB" panose="020E0602020502020306" pitchFamily="34" charset="0"/>
              </a:rPr>
              <a:t>Feature a professional </a:t>
            </a:r>
            <a:r>
              <a:rPr lang="en-US" sz="2000" dirty="0">
                <a:latin typeface="Berlin Sans FB" panose="020E0602020502020306" pitchFamily="34" charset="0"/>
              </a:rPr>
              <a:t>r</a:t>
            </a:r>
            <a:r>
              <a:rPr lang="en-US" sz="2000" dirty="0" smtClean="0">
                <a:latin typeface="Berlin Sans FB" panose="020E0602020502020306" pitchFamily="34" charset="0"/>
              </a:rPr>
              <a:t>esource at Lunch in the Library</a:t>
            </a:r>
            <a:endParaRPr lang="en-US" sz="2000" dirty="0">
              <a:latin typeface="Berlin Sans FB" panose="020E0602020502020306" pitchFamily="34" charset="0"/>
            </a:endParaRPr>
          </a:p>
        </p:txBody>
      </p:sp>
      <p:sp>
        <p:nvSpPr>
          <p:cNvPr id="11" name="Cloud Callout 10"/>
          <p:cNvSpPr/>
          <p:nvPr/>
        </p:nvSpPr>
        <p:spPr>
          <a:xfrm rot="21388203">
            <a:off x="1637464" y="3668857"/>
            <a:ext cx="3476236" cy="1317566"/>
          </a:xfrm>
          <a:prstGeom prst="cloudCallout">
            <a:avLst>
              <a:gd name="adj1" fmla="val -66042"/>
              <a:gd name="adj2" fmla="val 48903"/>
            </a:avLst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2203627" y="4043641"/>
            <a:ext cx="234391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latin typeface="AR CENA" panose="02000000000000000000" pitchFamily="2" charset="0"/>
              </a:rPr>
              <a:t>“What are the gaps </a:t>
            </a:r>
            <a:br>
              <a:rPr lang="en-US" sz="2400" dirty="0" smtClean="0">
                <a:latin typeface="AR CENA" panose="02000000000000000000" pitchFamily="2" charset="0"/>
              </a:rPr>
            </a:br>
            <a:r>
              <a:rPr lang="en-US" sz="2400" dirty="0" smtClean="0">
                <a:latin typeface="AR CENA" panose="02000000000000000000" pitchFamily="2" charset="0"/>
              </a:rPr>
              <a:t>or needs?”</a:t>
            </a:r>
            <a:endParaRPr lang="en-US" sz="2400" dirty="0">
              <a:latin typeface="AR CENA" panose="02000000000000000000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52400" y="5029200"/>
            <a:ext cx="5791200" cy="1631216"/>
          </a:xfrm>
          <a:prstGeom prst="rect">
            <a:avLst/>
          </a:prstGeom>
          <a:noFill/>
          <a:ln w="19050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Berlin Sans FB" panose="020E0602020502020306" pitchFamily="34" charset="0"/>
              </a:rPr>
              <a:t>Help reluctant readers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Berlin Sans FB" panose="020E0602020502020306" pitchFamily="34" charset="0"/>
              </a:rPr>
              <a:t>Let younger kids check out books other than board books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Berlin Sans FB" panose="020E0602020502020306" pitchFamily="34" charset="0"/>
              </a:rPr>
              <a:t>More high frequency word books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Berlin Sans FB" panose="020E0602020502020306" pitchFamily="34" charset="0"/>
              </a:rPr>
              <a:t>More copies of books we use as a grade level</a:t>
            </a:r>
            <a:endParaRPr lang="en-US" sz="2000" dirty="0">
              <a:latin typeface="Berlin Sans FB" panose="020E06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2763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317212"/>
            <a:ext cx="877996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Architects Daughter" panose="02000505000000020004" pitchFamily="2" charset="0"/>
              </a:rPr>
              <a:t>Last question on survey: </a:t>
            </a:r>
            <a:br>
              <a:rPr lang="en-US" sz="3200" dirty="0" smtClean="0">
                <a:latin typeface="Architects Daughter" panose="02000505000000020004" pitchFamily="2" charset="0"/>
              </a:rPr>
            </a:br>
            <a:r>
              <a:rPr lang="en-US" sz="3200" dirty="0" smtClean="0">
                <a:latin typeface="Architects Daughter" panose="02000505000000020004" pitchFamily="2" charset="0"/>
              </a:rPr>
              <a:t>“Anything else you would  like to add?”</a:t>
            </a:r>
            <a:endParaRPr lang="en-US" sz="3200" dirty="0">
              <a:latin typeface="Architects Daughter" panose="02000505000000020004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95300" y="1981200"/>
            <a:ext cx="8094168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Berlin Sans FB" panose="020E0602020502020306" pitchFamily="34" charset="0"/>
              </a:rPr>
              <a:t>Responses:</a:t>
            </a:r>
          </a:p>
          <a:p>
            <a:endParaRPr lang="en-US" sz="2000" dirty="0" smtClean="0">
              <a:latin typeface="Berlin Sans FB" panose="020E0602020502020306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Berlin Sans FB" panose="020E0602020502020306" pitchFamily="34" charset="0"/>
              </a:rPr>
              <a:t>“Thank </a:t>
            </a:r>
            <a:r>
              <a:rPr lang="en-US" sz="2000" dirty="0">
                <a:latin typeface="Berlin Sans FB" panose="020E0602020502020306" pitchFamily="34" charset="0"/>
              </a:rPr>
              <a:t>you so much for always helping us find books to support our units. Thank you for lunch in the library</a:t>
            </a:r>
            <a:r>
              <a:rPr lang="en-US" sz="2000" dirty="0" smtClean="0">
                <a:latin typeface="Berlin Sans FB" panose="020E0602020502020306" pitchFamily="34" charset="0"/>
              </a:rPr>
              <a:t>.”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Berlin Sans FB" panose="020E0602020502020306" pitchFamily="34" charset="0"/>
              </a:rPr>
              <a:t>“It's </a:t>
            </a:r>
            <a:r>
              <a:rPr lang="en-US" sz="2000" dirty="0">
                <a:latin typeface="Berlin Sans FB" panose="020E0602020502020306" pitchFamily="34" charset="0"/>
              </a:rPr>
              <a:t>a cozy friendly library</a:t>
            </a:r>
            <a:r>
              <a:rPr lang="en-US" sz="2000" dirty="0" smtClean="0">
                <a:latin typeface="Berlin Sans FB" panose="020E0602020502020306" pitchFamily="34" charset="0"/>
              </a:rPr>
              <a:t>!”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Berlin Sans FB" panose="020E0602020502020306" pitchFamily="34" charset="0"/>
              </a:rPr>
              <a:t>“We </a:t>
            </a:r>
            <a:r>
              <a:rPr lang="en-US" sz="2000" dirty="0">
                <a:latin typeface="Berlin Sans FB" panose="020E0602020502020306" pitchFamily="34" charset="0"/>
              </a:rPr>
              <a:t>really enjoy </a:t>
            </a:r>
            <a:r>
              <a:rPr lang="en-US" sz="2000" dirty="0" err="1">
                <a:latin typeface="Berlin Sans FB" panose="020E0602020502020306" pitchFamily="34" charset="0"/>
              </a:rPr>
              <a:t>storytime</a:t>
            </a:r>
            <a:r>
              <a:rPr lang="en-US" sz="2000" dirty="0">
                <a:latin typeface="Berlin Sans FB" panose="020E0602020502020306" pitchFamily="34" charset="0"/>
              </a:rPr>
              <a:t> with audience participation and </a:t>
            </a:r>
            <a:r>
              <a:rPr lang="en-US" sz="2000" dirty="0" err="1">
                <a:latin typeface="Berlin Sans FB" panose="020E0602020502020306" pitchFamily="34" charset="0"/>
              </a:rPr>
              <a:t>fingerplays</a:t>
            </a:r>
            <a:r>
              <a:rPr lang="en-US" sz="2000" dirty="0">
                <a:latin typeface="Berlin Sans FB" panose="020E0602020502020306" pitchFamily="34" charset="0"/>
              </a:rPr>
              <a:t>/songs. Thank you</a:t>
            </a:r>
            <a:r>
              <a:rPr lang="en-US" sz="2000" dirty="0" smtClean="0">
                <a:latin typeface="Berlin Sans FB" panose="020E0602020502020306" pitchFamily="34" charset="0"/>
              </a:rPr>
              <a:t>!”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Berlin Sans FB" panose="020E0602020502020306" pitchFamily="34" charset="0"/>
              </a:rPr>
              <a:t>“I </a:t>
            </a:r>
            <a:r>
              <a:rPr lang="en-US" sz="2000" dirty="0">
                <a:latin typeface="Berlin Sans FB" panose="020E0602020502020306" pitchFamily="34" charset="0"/>
              </a:rPr>
              <a:t>need to do a better job of letting the library staff know of my kids' reading levels. They are always willing to help them find "just right" books</a:t>
            </a:r>
            <a:r>
              <a:rPr lang="en-US" sz="2000" dirty="0" smtClean="0">
                <a:latin typeface="Berlin Sans FB" panose="020E0602020502020306" pitchFamily="34" charset="0"/>
              </a:rPr>
              <a:t>!”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Berlin Sans FB" panose="020E0602020502020306" pitchFamily="34" charset="0"/>
              </a:rPr>
              <a:t>“You </a:t>
            </a:r>
            <a:r>
              <a:rPr lang="en-US" sz="2000" dirty="0">
                <a:latin typeface="Berlin Sans FB" panose="020E0602020502020306" pitchFamily="34" charset="0"/>
              </a:rPr>
              <a:t>Rock girls</a:t>
            </a:r>
            <a:r>
              <a:rPr lang="en-US" sz="2000" dirty="0" smtClean="0">
                <a:latin typeface="Berlin Sans FB" panose="020E0602020502020306" pitchFamily="34" charset="0"/>
              </a:rPr>
              <a:t>!!”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Berlin Sans FB" panose="020E0602020502020306" pitchFamily="34" charset="0"/>
              </a:rPr>
              <a:t>“We </a:t>
            </a:r>
            <a:r>
              <a:rPr lang="en-US" sz="2000" dirty="0">
                <a:latin typeface="Berlin Sans FB" panose="020E0602020502020306" pitchFamily="34" charset="0"/>
              </a:rPr>
              <a:t>feel we can go to you and ask for anything, and you'll go above and beyond to make </a:t>
            </a:r>
            <a:r>
              <a:rPr lang="en-US" sz="2000" dirty="0" smtClean="0">
                <a:latin typeface="Berlin Sans FB" panose="020E0602020502020306" pitchFamily="34" charset="0"/>
              </a:rPr>
              <a:t>it.” </a:t>
            </a:r>
            <a:endParaRPr lang="en-US" sz="2000" dirty="0">
              <a:latin typeface="Berlin Sans FB" panose="020E0602020502020306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676400" y="1524000"/>
            <a:ext cx="5105400" cy="76200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744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5254925" y="2819400"/>
            <a:ext cx="38862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latin typeface="Berlin Sans FB" panose="020E0602020502020306" pitchFamily="34" charset="0"/>
                <a:cs typeface="Raavi" panose="020B0502040204020203" pitchFamily="34" charset="0"/>
              </a:rPr>
              <a:t>65.28 % </a:t>
            </a:r>
            <a:r>
              <a:rPr lang="en-US" sz="3600" dirty="0" smtClean="0">
                <a:solidFill>
                  <a:schemeClr val="tx1"/>
                </a:solidFill>
                <a:latin typeface="Berlin Sans FB" panose="020E0602020502020306" pitchFamily="34" charset="0"/>
                <a:cs typeface="Raavi" panose="020B0502040204020203" pitchFamily="34" charset="0"/>
              </a:rPr>
              <a:t>of students strongly agree or agree </a:t>
            </a:r>
            <a:r>
              <a:rPr lang="en-US" sz="3600" dirty="0" smtClean="0">
                <a:latin typeface="Berlin Sans FB" panose="020E0602020502020306" pitchFamily="34" charset="0"/>
                <a:cs typeface="Raavi" panose="020B0502040204020203" pitchFamily="34" charset="0"/>
              </a:rPr>
              <a:t>with the statement </a:t>
            </a:r>
            <a:br>
              <a:rPr lang="en-US" sz="3600" dirty="0" smtClean="0">
                <a:latin typeface="Berlin Sans FB" panose="020E0602020502020306" pitchFamily="34" charset="0"/>
                <a:cs typeface="Raavi" panose="020B0502040204020203" pitchFamily="34" charset="0"/>
              </a:rPr>
            </a:br>
            <a:r>
              <a:rPr lang="en-US" sz="3600" dirty="0" smtClean="0">
                <a:latin typeface="Berlin Sans FB" panose="020E0602020502020306" pitchFamily="34" charset="0"/>
                <a:cs typeface="Raavi" panose="020B0502040204020203" pitchFamily="34" charset="0"/>
              </a:rPr>
              <a:t>“I really e</a:t>
            </a:r>
            <a:r>
              <a:rPr lang="en-US" sz="3600" dirty="0" smtClean="0">
                <a:solidFill>
                  <a:schemeClr val="tx1"/>
                </a:solidFill>
                <a:latin typeface="Berlin Sans FB" panose="020E0602020502020306" pitchFamily="34" charset="0"/>
                <a:cs typeface="Raavi" panose="020B0502040204020203" pitchFamily="34" charset="0"/>
              </a:rPr>
              <a:t>njoy reading.”</a:t>
            </a:r>
          </a:p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0373" y="102191"/>
            <a:ext cx="8229600" cy="1752600"/>
          </a:xfrm>
        </p:spPr>
        <p:txBody>
          <a:bodyPr>
            <a:normAutofit/>
          </a:bodyPr>
          <a:lstStyle/>
          <a:p>
            <a:r>
              <a:rPr lang="en-US" sz="4400" dirty="0" smtClean="0">
                <a:solidFill>
                  <a:schemeClr val="tx1"/>
                </a:solidFill>
                <a:latin typeface="Architects Daughter" panose="02000505000000020004" pitchFamily="2" charset="0"/>
              </a:rPr>
              <a:t>Student Survey Highlights</a:t>
            </a:r>
          </a:p>
          <a:p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280804" y="1982310"/>
            <a:ext cx="4191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latin typeface="Berlin Sans FB" panose="020E0602020502020306" pitchFamily="34" charset="0"/>
                <a:cs typeface="Raavi" panose="020B0502040204020203" pitchFamily="34" charset="0"/>
              </a:rPr>
              <a:t>144 respondents</a:t>
            </a:r>
          </a:p>
        </p:txBody>
      </p:sp>
      <p:sp>
        <p:nvSpPr>
          <p:cNvPr id="9" name="Oval 8"/>
          <p:cNvSpPr/>
          <p:nvPr/>
        </p:nvSpPr>
        <p:spPr>
          <a:xfrm>
            <a:off x="25879" y="1447800"/>
            <a:ext cx="5105400" cy="5105400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lang="en-US"/>
          </a:p>
        </p:txBody>
      </p:sp>
      <p:pic>
        <p:nvPicPr>
          <p:cNvPr id="1026" name="Picture 2" descr="C:\Users\Elisa\Downloads\__________I_Really_Enjoy_Reading (1)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53" t="5096" r="12671" b="21378"/>
          <a:stretch/>
        </p:blipFill>
        <p:spPr bwMode="auto">
          <a:xfrm>
            <a:off x="430373" y="2508361"/>
            <a:ext cx="4296412" cy="2984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39133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876800" y="1260417"/>
            <a:ext cx="41910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600" dirty="0" smtClean="0">
                <a:latin typeface="Berlin Sans FB" panose="020E0602020502020306" pitchFamily="34" charset="0"/>
              </a:rPr>
              <a:t>65.28</a:t>
            </a:r>
            <a:r>
              <a:rPr lang="en-US" sz="3600" dirty="0" smtClean="0">
                <a:solidFill>
                  <a:schemeClr val="tx1"/>
                </a:solidFill>
                <a:latin typeface="Berlin Sans FB" panose="020E0602020502020306" pitchFamily="34" charset="0"/>
              </a:rPr>
              <a:t> % of students strongly agree or agree </a:t>
            </a:r>
            <a:r>
              <a:rPr lang="en-US" sz="3600" dirty="0" smtClean="0">
                <a:latin typeface="Berlin Sans FB" panose="020E0602020502020306" pitchFamily="34" charset="0"/>
              </a:rPr>
              <a:t>with the statement “I </a:t>
            </a:r>
            <a:r>
              <a:rPr lang="en-US" sz="3600" dirty="0" smtClean="0">
                <a:solidFill>
                  <a:schemeClr val="tx1"/>
                </a:solidFill>
                <a:latin typeface="Berlin Sans FB" panose="020E0602020502020306" pitchFamily="34" charset="0"/>
              </a:rPr>
              <a:t>really enjoy </a:t>
            </a:r>
            <a:r>
              <a:rPr lang="en-US" sz="3600" dirty="0" smtClean="0">
                <a:latin typeface="Berlin Sans FB" panose="020E0602020502020306" pitchFamily="34" charset="0"/>
              </a:rPr>
              <a:t>coming</a:t>
            </a:r>
            <a:r>
              <a:rPr lang="en-US" sz="3600" dirty="0" smtClean="0">
                <a:solidFill>
                  <a:schemeClr val="tx1"/>
                </a:solidFill>
                <a:latin typeface="Berlin Sans FB" panose="020E0602020502020306" pitchFamily="34" charset="0"/>
              </a:rPr>
              <a:t> to the school library.”</a:t>
            </a:r>
          </a:p>
        </p:txBody>
      </p:sp>
      <p:sp>
        <p:nvSpPr>
          <p:cNvPr id="2" name="Oval 1"/>
          <p:cNvSpPr/>
          <p:nvPr/>
        </p:nvSpPr>
        <p:spPr>
          <a:xfrm>
            <a:off x="76200" y="609600"/>
            <a:ext cx="5105400" cy="5105400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lang="en-US"/>
          </a:p>
        </p:txBody>
      </p:sp>
      <p:pic>
        <p:nvPicPr>
          <p:cNvPr id="3074" name="Picture 2" descr="C:\Users\Elisa\Downloads\____I_Really_Enjoy_Coming_to_the_____________________School_Library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65" t="6405" r="8370" b="18520"/>
          <a:stretch/>
        </p:blipFill>
        <p:spPr bwMode="auto">
          <a:xfrm>
            <a:off x="662077" y="1596492"/>
            <a:ext cx="3933646" cy="32866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3895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381000"/>
            <a:ext cx="84582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FFC000"/>
                </a:solidFill>
                <a:latin typeface="Berlin Sans FB" panose="020E0602020502020306" pitchFamily="34" charset="0"/>
              </a:rPr>
              <a:t>86% </a:t>
            </a:r>
            <a:r>
              <a:rPr lang="en-US" sz="3600" dirty="0" smtClean="0">
                <a:latin typeface="Berlin Sans FB" panose="020E0602020502020306" pitchFamily="34" charset="0"/>
              </a:rPr>
              <a:t>of students find what they need in the library and </a:t>
            </a:r>
            <a:r>
              <a:rPr lang="en-US" sz="3600" dirty="0" smtClean="0">
                <a:solidFill>
                  <a:srgbClr val="FFC000"/>
                </a:solidFill>
                <a:latin typeface="Berlin Sans FB" panose="020E0602020502020306" pitchFamily="34" charset="0"/>
              </a:rPr>
              <a:t>66.67% </a:t>
            </a:r>
            <a:r>
              <a:rPr lang="en-US" sz="3600" dirty="0" smtClean="0">
                <a:latin typeface="Berlin Sans FB" panose="020E0602020502020306" pitchFamily="34" charset="0"/>
              </a:rPr>
              <a:t>of students report that they not often or never have to place a hold on the book they want to borrow.</a:t>
            </a:r>
            <a:endParaRPr lang="en-US" sz="3600" dirty="0">
              <a:latin typeface="Berlin Sans FB" panose="020E0602020502020306" pitchFamily="34" charset="0"/>
            </a:endParaRPr>
          </a:p>
        </p:txBody>
      </p:sp>
      <p:pic>
        <p:nvPicPr>
          <p:cNvPr id="2050" name="Picture 2" descr="C:\Users\Elisa\Downloads\The_School_Library_Owns_What_I__Want_to_Borrow_but_I_ALWAYS______Have_to_Put_the_Book_on_Hold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090" t="24792" r="9349" b="22723"/>
          <a:stretch/>
        </p:blipFill>
        <p:spPr bwMode="auto">
          <a:xfrm>
            <a:off x="4720806" y="2718278"/>
            <a:ext cx="3735238" cy="38258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791200" y="3733800"/>
            <a:ext cx="1295400" cy="147732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I ALWAYS</a:t>
            </a:r>
          </a:p>
          <a:p>
            <a:pPr algn="ctr"/>
            <a:r>
              <a:rPr lang="en-US" dirty="0"/>
              <a:t>h</a:t>
            </a:r>
            <a:r>
              <a:rPr lang="en-US" dirty="0" smtClean="0"/>
              <a:t>ave to put </a:t>
            </a:r>
          </a:p>
          <a:p>
            <a:pPr algn="ctr"/>
            <a:r>
              <a:rPr lang="en-US" dirty="0"/>
              <a:t>t</a:t>
            </a:r>
            <a:r>
              <a:rPr lang="en-US" dirty="0" smtClean="0"/>
              <a:t>he book </a:t>
            </a:r>
            <a:br>
              <a:rPr lang="en-US" dirty="0" smtClean="0"/>
            </a:br>
            <a:r>
              <a:rPr lang="en-US" dirty="0" smtClean="0"/>
              <a:t>I want</a:t>
            </a:r>
          </a:p>
          <a:p>
            <a:pPr algn="ctr"/>
            <a:r>
              <a:rPr lang="en-US" dirty="0"/>
              <a:t>o</a:t>
            </a:r>
            <a:r>
              <a:rPr lang="en-US" dirty="0" smtClean="0"/>
              <a:t>n hold.</a:t>
            </a:r>
            <a:endParaRPr lang="en-US" dirty="0"/>
          </a:p>
        </p:txBody>
      </p:sp>
      <p:pic>
        <p:nvPicPr>
          <p:cNvPr id="2051" name="Picture 3" descr="C:\Users\Elisa\Downloads\______I_Always_Find_What_I_Need__________________in_the_School_Library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17" b="3718"/>
          <a:stretch/>
        </p:blipFill>
        <p:spPr bwMode="auto">
          <a:xfrm>
            <a:off x="838200" y="2689324"/>
            <a:ext cx="3352800" cy="38547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3835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304800"/>
            <a:ext cx="85344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latin typeface="Berlin Sans FB" panose="020E0602020502020306" pitchFamily="34" charset="0"/>
              </a:rPr>
              <a:t>64.58% of students get the help they need in the library always or most of the time.</a:t>
            </a:r>
            <a:endParaRPr lang="en-US" sz="3600" dirty="0">
              <a:latin typeface="Berlin Sans FB" panose="020E0602020502020306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181600" y="2362200"/>
            <a:ext cx="35814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latin typeface="Berlin Sans FB" panose="020E0602020502020306" pitchFamily="34" charset="0"/>
              </a:rPr>
              <a:t>Students use many strategies to locate books; an average of 2.26 strategies per student.</a:t>
            </a:r>
            <a:endParaRPr lang="en-US" sz="3600" dirty="0">
              <a:latin typeface="Berlin Sans FB" panose="020E0602020502020306" pitchFamily="34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304800" y="2059126"/>
            <a:ext cx="4876800" cy="4722674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lang="en-US"/>
          </a:p>
        </p:txBody>
      </p:sp>
      <p:pic>
        <p:nvPicPr>
          <p:cNvPr id="4098" name="Picture 2" descr="C:\Users\Elisa\Downloads\Strategies_Used_to_Locate_Books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7" t="3829" r="3572" b="5677"/>
          <a:stretch/>
        </p:blipFill>
        <p:spPr bwMode="auto">
          <a:xfrm>
            <a:off x="690112" y="2777706"/>
            <a:ext cx="4034287" cy="3433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3030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152400"/>
            <a:ext cx="7315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Berlin Sans FB" panose="020E0602020502020306" pitchFamily="34" charset="0"/>
              </a:rPr>
              <a:t>Most students have access to many technology devices at home.</a:t>
            </a:r>
            <a:endParaRPr lang="en-US" sz="3600" dirty="0">
              <a:latin typeface="Berlin Sans FB" panose="020E0602020502020306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508904" y="1352728"/>
            <a:ext cx="6324600" cy="5429071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122" name="Picture 2" descr="C:\Users\Elisa\Downloads\____________Technology_Devices_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35" t="5498" r="2741" b="4561"/>
          <a:stretch/>
        </p:blipFill>
        <p:spPr bwMode="auto">
          <a:xfrm>
            <a:off x="2286000" y="1587168"/>
            <a:ext cx="4925684" cy="49601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5819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377" y="76200"/>
            <a:ext cx="8991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Berlin Sans FB" panose="020E0602020502020306" pitchFamily="34" charset="0"/>
              </a:rPr>
              <a:t>Students like to read many different genres and have many favorite authors.  The three most liked genres are </a:t>
            </a:r>
            <a:r>
              <a:rPr lang="en-US" sz="3200" dirty="0" smtClean="0">
                <a:solidFill>
                  <a:srgbClr val="FFC000"/>
                </a:solidFill>
                <a:latin typeface="Berlin Sans FB" panose="020E0602020502020306" pitchFamily="34" charset="0"/>
              </a:rPr>
              <a:t>Action Adventure</a:t>
            </a:r>
            <a:r>
              <a:rPr lang="en-US" sz="3200" dirty="0" smtClean="0">
                <a:latin typeface="Berlin Sans FB" panose="020E0602020502020306" pitchFamily="34" charset="0"/>
              </a:rPr>
              <a:t>, </a:t>
            </a:r>
            <a:r>
              <a:rPr lang="en-US" sz="3200" dirty="0" smtClean="0">
                <a:solidFill>
                  <a:srgbClr val="FFC000"/>
                </a:solidFill>
                <a:latin typeface="Berlin Sans FB" panose="020E0602020502020306" pitchFamily="34" charset="0"/>
              </a:rPr>
              <a:t>Fantasy</a:t>
            </a:r>
            <a:r>
              <a:rPr lang="en-US" sz="3200" dirty="0" smtClean="0">
                <a:latin typeface="Berlin Sans FB" panose="020E0602020502020306" pitchFamily="34" charset="0"/>
              </a:rPr>
              <a:t>, and </a:t>
            </a:r>
            <a:r>
              <a:rPr lang="en-US" sz="3200" dirty="0" smtClean="0">
                <a:solidFill>
                  <a:srgbClr val="FFC000"/>
                </a:solidFill>
                <a:latin typeface="Berlin Sans FB" panose="020E0602020502020306" pitchFamily="34" charset="0"/>
              </a:rPr>
              <a:t>Mystery</a:t>
            </a:r>
            <a:r>
              <a:rPr lang="en-US" sz="3200" dirty="0" smtClean="0">
                <a:latin typeface="Berlin Sans FB" panose="020E0602020502020306" pitchFamily="34" charset="0"/>
              </a:rPr>
              <a:t>.  </a:t>
            </a:r>
            <a:endParaRPr lang="en-US" sz="3200" dirty="0">
              <a:latin typeface="Berlin Sans FB" panose="020E0602020502020306" pitchFamily="34" charset="0"/>
            </a:endParaRPr>
          </a:p>
        </p:txBody>
      </p:sp>
      <p:pic>
        <p:nvPicPr>
          <p:cNvPr id="6146" name="Picture 2" descr="C:\Users\Elisa\Downloads\______________Favorite_Genres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429" t="16830" r="12813" b="24154"/>
          <a:stretch/>
        </p:blipFill>
        <p:spPr bwMode="auto">
          <a:xfrm>
            <a:off x="228600" y="1828800"/>
            <a:ext cx="3916392" cy="36144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87625" y="5601852"/>
            <a:ext cx="4495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Berlin Sans FB" panose="020E0602020502020306" pitchFamily="34" charset="0"/>
              </a:rPr>
              <a:t>Hands down, Jeff Kinney </a:t>
            </a:r>
            <a:br>
              <a:rPr lang="en-US" sz="2800" dirty="0" smtClean="0">
                <a:latin typeface="Berlin Sans FB" panose="020E0602020502020306" pitchFamily="34" charset="0"/>
              </a:rPr>
            </a:br>
            <a:r>
              <a:rPr lang="en-US" sz="2800" dirty="0" smtClean="0">
                <a:latin typeface="Berlin Sans FB" panose="020E0602020502020306" pitchFamily="34" charset="0"/>
              </a:rPr>
              <a:t>most favorite author.</a:t>
            </a:r>
            <a:endParaRPr lang="en-US" sz="2800" dirty="0">
              <a:latin typeface="Berlin Sans FB" panose="020E0602020502020306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208917" y="5478742"/>
            <a:ext cx="3352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chitects Daughter" panose="02000505000000020004" pitchFamily="2" charset="0"/>
              </a:rPr>
              <a:t>Top 3 Favorite Authors</a:t>
            </a:r>
            <a:r>
              <a:rPr lang="en-US" dirty="0" smtClean="0">
                <a:latin typeface="Berlin Sans FB" panose="020E0602020502020306" pitchFamily="34" charset="0"/>
              </a:rPr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Berlin Sans FB" panose="020E0602020502020306" pitchFamily="34" charset="0"/>
              </a:rPr>
              <a:t>Jeff Kinney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Berlin Sans FB" panose="020E0602020502020306" pitchFamily="34" charset="0"/>
              </a:rPr>
              <a:t>J.K. Rowling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Berlin Sans FB" panose="020E0602020502020306" pitchFamily="34" charset="0"/>
              </a:rPr>
              <a:t>Lincoln Pierce</a:t>
            </a:r>
            <a:endParaRPr lang="en-US" dirty="0">
              <a:latin typeface="Berlin Sans FB" panose="020E0602020502020306" pitchFamily="34" charset="0"/>
            </a:endParaRPr>
          </a:p>
        </p:txBody>
      </p:sp>
      <p:pic>
        <p:nvPicPr>
          <p:cNvPr id="10" name="Picture 9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622" t="23362" r="39102" b="38461"/>
          <a:stretch/>
        </p:blipFill>
        <p:spPr bwMode="auto">
          <a:xfrm>
            <a:off x="4953000" y="1645860"/>
            <a:ext cx="3757294" cy="369481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cxnSp>
        <p:nvCxnSpPr>
          <p:cNvPr id="17" name="Elbow Connector 16"/>
          <p:cNvCxnSpPr/>
          <p:nvPr/>
        </p:nvCxnSpPr>
        <p:spPr>
          <a:xfrm flipV="1">
            <a:off x="3276600" y="3581400"/>
            <a:ext cx="2819400" cy="27432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63037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2989" y="228600"/>
            <a:ext cx="815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chitects Daughter" panose="02000505000000020004" pitchFamily="2" charset="0"/>
              </a:rPr>
              <a:t>What the students had to say:</a:t>
            </a:r>
            <a:endParaRPr lang="en-US" sz="3600" dirty="0">
              <a:latin typeface="Architects Daughter" panose="02000505000000020004" pitchFamily="2" charset="0"/>
            </a:endParaRPr>
          </a:p>
        </p:txBody>
      </p:sp>
      <p:sp>
        <p:nvSpPr>
          <p:cNvPr id="3" name="Oval Callout 2"/>
          <p:cNvSpPr/>
          <p:nvPr/>
        </p:nvSpPr>
        <p:spPr>
          <a:xfrm>
            <a:off x="1371600" y="1143000"/>
            <a:ext cx="2895600" cy="1527048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1600200" y="1491025"/>
            <a:ext cx="2667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 CENA" panose="02000000000000000000" pitchFamily="2" charset="0"/>
              </a:rPr>
              <a:t>“What do you like best about the library?”</a:t>
            </a:r>
            <a:endParaRPr lang="en-US" sz="2400" dirty="0">
              <a:latin typeface="AR CENA" panose="020000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3670" y="2895600"/>
            <a:ext cx="3079630" cy="1200329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chitects Daughter" panose="02000505000000020004" pitchFamily="2" charset="0"/>
              </a:rPr>
              <a:t>Top Three Answers:</a:t>
            </a:r>
          </a:p>
          <a:p>
            <a:r>
              <a:rPr lang="en-US" dirty="0" smtClean="0">
                <a:latin typeface="Berlin Sans FB" panose="020E0602020502020306" pitchFamily="34" charset="0"/>
              </a:rPr>
              <a:t>Books (40.97%)</a:t>
            </a:r>
          </a:p>
          <a:p>
            <a:r>
              <a:rPr lang="en-US" dirty="0" smtClean="0">
                <a:latin typeface="Berlin Sans FB" panose="020E0602020502020306" pitchFamily="34" charset="0"/>
              </a:rPr>
              <a:t>Library Staff (8.33%)</a:t>
            </a:r>
          </a:p>
          <a:p>
            <a:r>
              <a:rPr lang="en-US" dirty="0" smtClean="0">
                <a:latin typeface="Berlin Sans FB" panose="020E0602020502020306" pitchFamily="34" charset="0"/>
              </a:rPr>
              <a:t>Quiet and Peaceful (6.94%)</a:t>
            </a:r>
            <a:endParaRPr lang="en-US" dirty="0">
              <a:latin typeface="Berlin Sans FB" panose="020E0602020502020306" pitchFamily="34" charset="0"/>
            </a:endParaRPr>
          </a:p>
        </p:txBody>
      </p:sp>
      <p:sp>
        <p:nvSpPr>
          <p:cNvPr id="6" name="Rectangular Callout 5"/>
          <p:cNvSpPr/>
          <p:nvPr/>
        </p:nvSpPr>
        <p:spPr>
          <a:xfrm>
            <a:off x="5715000" y="990600"/>
            <a:ext cx="2743200" cy="1778137"/>
          </a:xfrm>
          <a:prstGeom prst="wedgeRectCallou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867400" y="1121693"/>
            <a:ext cx="2362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 CENA" panose="02000000000000000000" pitchFamily="2" charset="0"/>
              </a:rPr>
              <a:t>“What is one thing about the library you would change?”</a:t>
            </a:r>
            <a:endParaRPr lang="en-US" sz="2400" dirty="0">
              <a:latin typeface="AR CENA" panose="02000000000000000000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426789" y="2833300"/>
            <a:ext cx="4419600" cy="2031325"/>
          </a:xfrm>
          <a:prstGeom prst="rect">
            <a:avLst/>
          </a:prstGeom>
          <a:noFill/>
          <a:ln>
            <a:solidFill>
              <a:schemeClr val="accent3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chitects Daughter" panose="02000505000000020004" pitchFamily="2" charset="0"/>
              </a:rPr>
              <a:t>Top Three Changes:</a:t>
            </a:r>
          </a:p>
          <a:p>
            <a:r>
              <a:rPr lang="en-US" dirty="0" smtClean="0">
                <a:latin typeface="Berlin Sans FB" panose="020E0602020502020306" pitchFamily="34" charset="0"/>
              </a:rPr>
              <a:t>More (27.78%) – books </a:t>
            </a:r>
            <a:r>
              <a:rPr lang="en-US" sz="1400" dirty="0" smtClean="0">
                <a:latin typeface="Berlin Sans FB" panose="020E0602020502020306" pitchFamily="34" charset="0"/>
              </a:rPr>
              <a:t>(20.83%), </a:t>
            </a:r>
            <a:r>
              <a:rPr lang="en-US" dirty="0" smtClean="0">
                <a:latin typeface="Berlin Sans FB" panose="020E0602020502020306" pitchFamily="34" charset="0"/>
              </a:rPr>
              <a:t>computers</a:t>
            </a:r>
            <a:br>
              <a:rPr lang="en-US" dirty="0" smtClean="0">
                <a:latin typeface="Berlin Sans FB" panose="020E0602020502020306" pitchFamily="34" charset="0"/>
              </a:rPr>
            </a:br>
            <a:r>
              <a:rPr lang="en-US" dirty="0" smtClean="0">
                <a:latin typeface="Berlin Sans FB" panose="020E0602020502020306" pitchFamily="34" charset="0"/>
              </a:rPr>
              <a:t>                            </a:t>
            </a:r>
            <a:r>
              <a:rPr lang="en-US" sz="1400" dirty="0" smtClean="0">
                <a:latin typeface="Berlin Sans FB" panose="020E0602020502020306" pitchFamily="34" charset="0"/>
              </a:rPr>
              <a:t>(3.47%), </a:t>
            </a:r>
            <a:r>
              <a:rPr lang="en-US" dirty="0" smtClean="0">
                <a:latin typeface="Berlin Sans FB" panose="020E0602020502020306" pitchFamily="34" charset="0"/>
              </a:rPr>
              <a:t>staff </a:t>
            </a:r>
            <a:r>
              <a:rPr lang="en-US" sz="1400" dirty="0" smtClean="0">
                <a:latin typeface="Berlin Sans FB" panose="020E0602020502020306" pitchFamily="34" charset="0"/>
              </a:rPr>
              <a:t>(.69%), </a:t>
            </a:r>
            <a:r>
              <a:rPr lang="en-US" dirty="0" smtClean="0">
                <a:latin typeface="Berlin Sans FB" panose="020E0602020502020306" pitchFamily="34" charset="0"/>
              </a:rPr>
              <a:t>size </a:t>
            </a:r>
            <a:r>
              <a:rPr lang="en-US" sz="1400" dirty="0" smtClean="0">
                <a:latin typeface="Berlin Sans FB" panose="020E0602020502020306" pitchFamily="34" charset="0"/>
              </a:rPr>
              <a:t>(2.78%)</a:t>
            </a:r>
          </a:p>
          <a:p>
            <a:r>
              <a:rPr lang="en-US" dirty="0" smtClean="0">
                <a:latin typeface="Berlin Sans FB" panose="020E0602020502020306" pitchFamily="34" charset="0"/>
              </a:rPr>
              <a:t>Seating – comfortable chairs or bean bags</a:t>
            </a:r>
            <a:br>
              <a:rPr lang="en-US" dirty="0" smtClean="0">
                <a:latin typeface="Berlin Sans FB" panose="020E0602020502020306" pitchFamily="34" charset="0"/>
              </a:rPr>
            </a:br>
            <a:r>
              <a:rPr lang="en-US" dirty="0" smtClean="0">
                <a:latin typeface="Berlin Sans FB" panose="020E0602020502020306" pitchFamily="34" charset="0"/>
              </a:rPr>
              <a:t>                 (6.94%)</a:t>
            </a:r>
          </a:p>
          <a:p>
            <a:r>
              <a:rPr lang="en-US" dirty="0" smtClean="0">
                <a:latin typeface="Berlin Sans FB" panose="020E0602020502020306" pitchFamily="34" charset="0"/>
              </a:rPr>
              <a:t>Change organization (5.56%) </a:t>
            </a:r>
          </a:p>
          <a:p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501770" y="4724400"/>
            <a:ext cx="3003430" cy="1600200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85800" y="4924335"/>
            <a:ext cx="2819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Berlin Sans FB" panose="020E0602020502020306" pitchFamily="34" charset="0"/>
              </a:rPr>
              <a:t>19.44% of students </a:t>
            </a:r>
            <a:br>
              <a:rPr lang="en-US" dirty="0" smtClean="0">
                <a:latin typeface="Berlin Sans FB" panose="020E0602020502020306" pitchFamily="34" charset="0"/>
              </a:rPr>
            </a:br>
            <a:r>
              <a:rPr lang="en-US" dirty="0" smtClean="0">
                <a:latin typeface="Berlin Sans FB" panose="020E0602020502020306" pitchFamily="34" charset="0"/>
              </a:rPr>
              <a:t>reported that they would change NOTHING about </a:t>
            </a:r>
            <a:br>
              <a:rPr lang="en-US" dirty="0" smtClean="0">
                <a:latin typeface="Berlin Sans FB" panose="020E0602020502020306" pitchFamily="34" charset="0"/>
              </a:rPr>
            </a:br>
            <a:r>
              <a:rPr lang="en-US" dirty="0" smtClean="0">
                <a:latin typeface="Berlin Sans FB" panose="020E0602020502020306" pitchFamily="34" charset="0"/>
              </a:rPr>
              <a:t>the library</a:t>
            </a:r>
            <a:endParaRPr lang="en-US" dirty="0">
              <a:latin typeface="Berlin Sans FB" panose="020E0602020502020306" pitchFamily="34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 rot="21124072">
            <a:off x="4780576" y="5079513"/>
            <a:ext cx="2933700" cy="1447800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017507" y="5203248"/>
            <a:ext cx="27241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chitects Daughter" panose="02000505000000020004" pitchFamily="2" charset="0"/>
              </a:rPr>
              <a:t>Most delicious change suggested:</a:t>
            </a:r>
          </a:p>
          <a:p>
            <a:r>
              <a:rPr lang="en-US" dirty="0" smtClean="0">
                <a:latin typeface="Berlin Sans FB" panose="020E0602020502020306" pitchFamily="34" charset="0"/>
              </a:rPr>
              <a:t>Serve hot chocolate and doughnuts </a:t>
            </a:r>
            <a:endParaRPr lang="en-US" dirty="0">
              <a:latin typeface="Berlin Sans FB" panose="020E0602020502020306" pitchFamily="34" charset="0"/>
            </a:endParaRPr>
          </a:p>
        </p:txBody>
      </p:sp>
      <p:pic>
        <p:nvPicPr>
          <p:cNvPr id="7170" name="Picture 2" descr="C:\Users\Elisa\AppData\Local\Microsoft\Windows\INetCache\IE\2C7YFQCI\MC900250759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37907">
            <a:off x="7888488" y="5211519"/>
            <a:ext cx="992167" cy="14541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1" name="Picture 3" descr="C:\Users\Elisa\AppData\Local\Microsoft\Windows\INetCache\IE\KX1BFOUQ\MC900232258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8142" y="6144751"/>
            <a:ext cx="865940" cy="6426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9084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2394140"/>
            <a:ext cx="738772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 smtClean="0">
                <a:latin typeface="Architects Daughter" panose="02000505000000020004" pitchFamily="2" charset="0"/>
              </a:rPr>
              <a:t>Teacher Surveys</a:t>
            </a:r>
            <a:endParaRPr lang="en-US" sz="6000" dirty="0">
              <a:latin typeface="Architects Daughter" panose="02000505000000020004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618437" y="3851695"/>
            <a:ext cx="3505200" cy="76200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001722" y="3227457"/>
            <a:ext cx="275588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latin typeface="Berlin Sans FB" panose="020E0602020502020306" pitchFamily="34" charset="0"/>
              </a:rPr>
              <a:t>22 responses</a:t>
            </a:r>
            <a:endParaRPr lang="en-US" sz="4000" dirty="0">
              <a:latin typeface="Berlin Sans FB" panose="020E06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8715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379</TotalTime>
  <Words>652</Words>
  <Application>Microsoft Office PowerPoint</Application>
  <PresentationFormat>On-screen Show (4:3)</PresentationFormat>
  <Paragraphs>86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 CENA</vt:lpstr>
      <vt:lpstr>Architects Daughter</vt:lpstr>
      <vt:lpstr>Arial</vt:lpstr>
      <vt:lpstr>Berlin Sans FB</vt:lpstr>
      <vt:lpstr>Calibri</vt:lpstr>
      <vt:lpstr>Raavi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Elisa Burggraf</dc:creator>
  <cp:lastModifiedBy>LOVLIB</cp:lastModifiedBy>
  <cp:revision>34</cp:revision>
  <dcterms:created xsi:type="dcterms:W3CDTF">2014-11-15T01:57:37Z</dcterms:created>
  <dcterms:modified xsi:type="dcterms:W3CDTF">2014-12-02T00:28:17Z</dcterms:modified>
</cp:coreProperties>
</file>